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
  </p:notesMasterIdLst>
  <p:sldIdLst>
    <p:sldId id="256" r:id="rId2"/>
  </p:sldIdLst>
  <p:sldSz cx="32918400" cy="24688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C6AD"/>
    <a:srgbClr val="1560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03"/>
    <p:restoredTop sz="94695"/>
  </p:normalViewPr>
  <p:slideViewPr>
    <p:cSldViewPr snapToGrid="0">
      <p:cViewPr>
        <p:scale>
          <a:sx n="22" d="100"/>
          <a:sy n="22" d="100"/>
        </p:scale>
        <p:origin x="2936" y="1240"/>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327C35-8327-A04B-B178-25111FDD7382}" type="datetimeFigureOut">
              <a:rPr lang="en-US" smtClean="0"/>
              <a:t>3/14/25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AA40B9-47B8-9A44-B75B-5EA4E771D113}" type="slidenum">
              <a:rPr lang="en-US" smtClean="0"/>
              <a:t>‹#›</a:t>
            </a:fld>
            <a:endParaRPr lang="en-US"/>
          </a:p>
        </p:txBody>
      </p:sp>
    </p:spTree>
    <p:extLst>
      <p:ext uri="{BB962C8B-B14F-4D97-AF65-F5344CB8AC3E}">
        <p14:creationId xmlns:p14="http://schemas.microsoft.com/office/powerpoint/2010/main" val="3468553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AA40B9-47B8-9A44-B75B-5EA4E771D113}" type="slidenum">
              <a:rPr lang="en-US" smtClean="0"/>
              <a:t>1</a:t>
            </a:fld>
            <a:endParaRPr lang="en-US"/>
          </a:p>
        </p:txBody>
      </p:sp>
    </p:spTree>
    <p:extLst>
      <p:ext uri="{BB962C8B-B14F-4D97-AF65-F5344CB8AC3E}">
        <p14:creationId xmlns:p14="http://schemas.microsoft.com/office/powerpoint/2010/main" val="2704433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4040507"/>
            <a:ext cx="27980640" cy="8595360"/>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12967337"/>
            <a:ext cx="24688800" cy="5960743"/>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FC9D256-6F80-E442-88B3-27595397AA98}" type="datetimeFigureOut">
              <a:rPr lang="en-US" smtClean="0"/>
              <a:t>3/14/25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2310991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C9D256-6F80-E442-88B3-27595397AA98}" type="datetimeFigureOut">
              <a:rPr lang="en-US" smtClean="0"/>
              <a:t>3/14/25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32667740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314450"/>
            <a:ext cx="7098030" cy="209226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314450"/>
            <a:ext cx="20882610" cy="209226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C9D256-6F80-E442-88B3-27595397AA98}" type="datetimeFigureOut">
              <a:rPr lang="en-US" smtClean="0"/>
              <a:t>3/14/25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633685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C9D256-6F80-E442-88B3-27595397AA98}" type="datetimeFigureOut">
              <a:rPr lang="en-US" smtClean="0"/>
              <a:t>3/14/25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3987954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6155062"/>
            <a:ext cx="28392120" cy="10269853"/>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16522072"/>
            <a:ext cx="28392120" cy="5400673"/>
          </a:xfrm>
        </p:spPr>
        <p:txBody>
          <a:bodyPr/>
          <a:lstStyle>
            <a:lvl1pPr marL="0" indent="0">
              <a:buNone/>
              <a:defRPr sz="8640">
                <a:solidFill>
                  <a:schemeClr val="tx1">
                    <a:tint val="82000"/>
                  </a:schemeClr>
                </a:solidFill>
              </a:defRPr>
            </a:lvl1pPr>
            <a:lvl2pPr marL="1645920" indent="0">
              <a:buNone/>
              <a:defRPr sz="7200">
                <a:solidFill>
                  <a:schemeClr val="tx1">
                    <a:tint val="82000"/>
                  </a:schemeClr>
                </a:solidFill>
              </a:defRPr>
            </a:lvl2pPr>
            <a:lvl3pPr marL="3291840" indent="0">
              <a:buNone/>
              <a:defRPr sz="6480">
                <a:solidFill>
                  <a:schemeClr val="tx1">
                    <a:tint val="82000"/>
                  </a:schemeClr>
                </a:solidFill>
              </a:defRPr>
            </a:lvl3pPr>
            <a:lvl4pPr marL="4937760" indent="0">
              <a:buNone/>
              <a:defRPr sz="5760">
                <a:solidFill>
                  <a:schemeClr val="tx1">
                    <a:tint val="82000"/>
                  </a:schemeClr>
                </a:solidFill>
              </a:defRPr>
            </a:lvl4pPr>
            <a:lvl5pPr marL="6583680" indent="0">
              <a:buNone/>
              <a:defRPr sz="5760">
                <a:solidFill>
                  <a:schemeClr val="tx1">
                    <a:tint val="82000"/>
                  </a:schemeClr>
                </a:solidFill>
              </a:defRPr>
            </a:lvl5pPr>
            <a:lvl6pPr marL="8229600" indent="0">
              <a:buNone/>
              <a:defRPr sz="5760">
                <a:solidFill>
                  <a:schemeClr val="tx1">
                    <a:tint val="82000"/>
                  </a:schemeClr>
                </a:solidFill>
              </a:defRPr>
            </a:lvl6pPr>
            <a:lvl7pPr marL="9875520" indent="0">
              <a:buNone/>
              <a:defRPr sz="5760">
                <a:solidFill>
                  <a:schemeClr val="tx1">
                    <a:tint val="82000"/>
                  </a:schemeClr>
                </a:solidFill>
              </a:defRPr>
            </a:lvl7pPr>
            <a:lvl8pPr marL="11521440" indent="0">
              <a:buNone/>
              <a:defRPr sz="5760">
                <a:solidFill>
                  <a:schemeClr val="tx1">
                    <a:tint val="82000"/>
                  </a:schemeClr>
                </a:solidFill>
              </a:defRPr>
            </a:lvl8pPr>
            <a:lvl9pPr marL="13167360" indent="0">
              <a:buNone/>
              <a:defRPr sz="576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FC9D256-6F80-E442-88B3-27595397AA98}" type="datetimeFigureOut">
              <a:rPr lang="en-US" smtClean="0"/>
              <a:t>3/14/25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2196515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6572250"/>
            <a:ext cx="13990320" cy="156648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6572250"/>
            <a:ext cx="13990320" cy="156648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FC9D256-6F80-E442-88B3-27595397AA98}" type="datetimeFigureOut">
              <a:rPr lang="en-US" smtClean="0"/>
              <a:t>3/14/25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3588232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314455"/>
            <a:ext cx="28392120" cy="4772027"/>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6052187"/>
            <a:ext cx="13926024"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2267431" y="9018270"/>
            <a:ext cx="13926024" cy="132645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6052187"/>
            <a:ext cx="13994608"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16664942" y="9018270"/>
            <a:ext cx="13994608" cy="132645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FC9D256-6F80-E442-88B3-27595397AA98}" type="datetimeFigureOut">
              <a:rPr lang="en-US" smtClean="0"/>
              <a:t>3/14/25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733924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FC9D256-6F80-E442-88B3-27595397AA98}" type="datetimeFigureOut">
              <a:rPr lang="en-US" smtClean="0"/>
              <a:t>3/14/25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386263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C9D256-6F80-E442-88B3-27595397AA98}" type="datetimeFigureOut">
              <a:rPr lang="en-US" smtClean="0"/>
              <a:t>3/14/25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1072673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645920"/>
            <a:ext cx="10617041" cy="576072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3554735"/>
            <a:ext cx="16664940" cy="1754505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7406640"/>
            <a:ext cx="10617041"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7FC9D256-6F80-E442-88B3-27595397AA98}" type="datetimeFigureOut">
              <a:rPr lang="en-US" smtClean="0"/>
              <a:t>3/14/25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29461822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645920"/>
            <a:ext cx="10617041" cy="576072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554735"/>
            <a:ext cx="16664940" cy="1754505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7406640"/>
            <a:ext cx="10617041"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7FC9D256-6F80-E442-88B3-27595397AA98}" type="datetimeFigureOut">
              <a:rPr lang="en-US" smtClean="0"/>
              <a:t>3/14/25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9F878-D498-F748-92C6-4E2BC524F921}" type="slidenum">
              <a:rPr lang="en-US" smtClean="0"/>
              <a:t>‹#›</a:t>
            </a:fld>
            <a:endParaRPr lang="en-US"/>
          </a:p>
        </p:txBody>
      </p:sp>
    </p:spTree>
    <p:extLst>
      <p:ext uri="{BB962C8B-B14F-4D97-AF65-F5344CB8AC3E}">
        <p14:creationId xmlns:p14="http://schemas.microsoft.com/office/powerpoint/2010/main" val="18509659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314455"/>
            <a:ext cx="28392120" cy="477202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6572250"/>
            <a:ext cx="28392120" cy="156648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2882865"/>
            <a:ext cx="7406640" cy="1314450"/>
          </a:xfrm>
          <a:prstGeom prst="rect">
            <a:avLst/>
          </a:prstGeom>
        </p:spPr>
        <p:txBody>
          <a:bodyPr vert="horz" lIns="91440" tIns="45720" rIns="91440" bIns="45720" rtlCol="0" anchor="ctr"/>
          <a:lstStyle>
            <a:lvl1pPr algn="l">
              <a:defRPr sz="4320">
                <a:solidFill>
                  <a:schemeClr val="tx1">
                    <a:tint val="82000"/>
                  </a:schemeClr>
                </a:solidFill>
              </a:defRPr>
            </a:lvl1pPr>
          </a:lstStyle>
          <a:p>
            <a:fld id="{7FC9D256-6F80-E442-88B3-27595397AA98}" type="datetimeFigureOut">
              <a:rPr lang="en-US" smtClean="0"/>
              <a:t>3/14/25</a:t>
            </a:fld>
            <a:endParaRPr lang="en-US"/>
          </a:p>
        </p:txBody>
      </p:sp>
      <p:sp>
        <p:nvSpPr>
          <p:cNvPr id="5" name="Footer Placeholder 4"/>
          <p:cNvSpPr>
            <a:spLocks noGrp="1"/>
          </p:cNvSpPr>
          <p:nvPr>
            <p:ph type="ftr" sz="quarter" idx="3"/>
          </p:nvPr>
        </p:nvSpPr>
        <p:spPr>
          <a:xfrm>
            <a:off x="10904220" y="22882865"/>
            <a:ext cx="11109960" cy="1314450"/>
          </a:xfrm>
          <a:prstGeom prst="rect">
            <a:avLst/>
          </a:prstGeom>
        </p:spPr>
        <p:txBody>
          <a:bodyPr vert="horz" lIns="91440" tIns="45720" rIns="91440" bIns="45720" rtlCol="0" anchor="ctr"/>
          <a:lstStyle>
            <a:lvl1pPr algn="ctr">
              <a:defRPr sz="432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23248620" y="22882865"/>
            <a:ext cx="7406640" cy="1314450"/>
          </a:xfrm>
          <a:prstGeom prst="rect">
            <a:avLst/>
          </a:prstGeom>
        </p:spPr>
        <p:txBody>
          <a:bodyPr vert="horz" lIns="91440" tIns="45720" rIns="91440" bIns="45720" rtlCol="0" anchor="ctr"/>
          <a:lstStyle>
            <a:lvl1pPr algn="r">
              <a:defRPr sz="4320">
                <a:solidFill>
                  <a:schemeClr val="tx1">
                    <a:tint val="82000"/>
                  </a:schemeClr>
                </a:solidFill>
              </a:defRPr>
            </a:lvl1pPr>
          </a:lstStyle>
          <a:p>
            <a:fld id="{2CC9F878-D498-F748-92C6-4E2BC524F921}" type="slidenum">
              <a:rPr lang="en-US" smtClean="0"/>
              <a:t>‹#›</a:t>
            </a:fld>
            <a:endParaRPr lang="en-US"/>
          </a:p>
        </p:txBody>
      </p:sp>
    </p:spTree>
    <p:extLst>
      <p:ext uri="{BB962C8B-B14F-4D97-AF65-F5344CB8AC3E}">
        <p14:creationId xmlns:p14="http://schemas.microsoft.com/office/powerpoint/2010/main" val="67364017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C18483-67EB-AFAF-1DC0-421BC1A7679F}"/>
              </a:ext>
            </a:extLst>
          </p:cNvPr>
          <p:cNvSpPr txBox="1"/>
          <p:nvPr/>
        </p:nvSpPr>
        <p:spPr>
          <a:xfrm>
            <a:off x="2699667" y="280428"/>
            <a:ext cx="25671867" cy="2123658"/>
          </a:xfrm>
          <a:prstGeom prst="rect">
            <a:avLst/>
          </a:prstGeom>
          <a:noFill/>
        </p:spPr>
        <p:txBody>
          <a:bodyPr wrap="square" rtlCol="0">
            <a:spAutoFit/>
          </a:bodyPr>
          <a:lstStyle/>
          <a:p>
            <a:pPr marL="76200" marR="0" algn="ctr">
              <a:spcBef>
                <a:spcPts val="460"/>
              </a:spcBef>
              <a:spcAft>
                <a:spcPts val="0"/>
              </a:spcAft>
            </a:pPr>
            <a:r>
              <a:rPr lang="en-US" sz="6600" b="1" dirty="0">
                <a:latin typeface="Arial" panose="020B0604020202020204" pitchFamily="34" charset="0"/>
                <a:ea typeface="Times New Roman" panose="02020603050405020304" pitchFamily="18" charset="0"/>
                <a:cs typeface="Arial" panose="020B0604020202020204" pitchFamily="34" charset="0"/>
              </a:rPr>
              <a:t>SPOKE: Mapping Biomedical Knowledge for Precision Medicine and Genomics</a:t>
            </a:r>
            <a:endParaRPr lang="en-US" sz="6600" dirty="0">
              <a:effectLst/>
              <a:latin typeface="Arial" panose="020B0604020202020204" pitchFamily="34" charset="0"/>
              <a:ea typeface="Times New Roman" panose="02020603050405020304" pitchFamily="18" charset="0"/>
              <a:cs typeface="Arial" panose="020B0604020202020204" pitchFamily="34" charset="0"/>
            </a:endParaRPr>
          </a:p>
        </p:txBody>
      </p:sp>
      <p:pic>
        <p:nvPicPr>
          <p:cNvPr id="7" name="Picture 6" descr="A blue text with white background&#10;&#10;Description automatically generated with medium confidence">
            <a:extLst>
              <a:ext uri="{FF2B5EF4-FFF2-40B4-BE49-F238E27FC236}">
                <a16:creationId xmlns:a16="http://schemas.microsoft.com/office/drawing/2014/main" id="{4F4CABF9-6943-DC53-9688-7FD5FC87BCE4}"/>
              </a:ext>
            </a:extLst>
          </p:cNvPr>
          <p:cNvPicPr>
            <a:picLocks noChangeAspect="1"/>
          </p:cNvPicPr>
          <p:nvPr/>
        </p:nvPicPr>
        <p:blipFill>
          <a:blip r:embed="rId3"/>
          <a:stretch>
            <a:fillRect/>
          </a:stretch>
        </p:blipFill>
        <p:spPr>
          <a:xfrm>
            <a:off x="29134690" y="1975456"/>
            <a:ext cx="2952559" cy="1886357"/>
          </a:xfrm>
          <a:prstGeom prst="rect">
            <a:avLst/>
          </a:prstGeom>
        </p:spPr>
      </p:pic>
      <p:sp>
        <p:nvSpPr>
          <p:cNvPr id="8" name="Rectangle 7">
            <a:extLst>
              <a:ext uri="{FF2B5EF4-FFF2-40B4-BE49-F238E27FC236}">
                <a16:creationId xmlns:a16="http://schemas.microsoft.com/office/drawing/2014/main" id="{06892777-2429-80B3-3CF7-07244DFD103D}"/>
              </a:ext>
            </a:extLst>
          </p:cNvPr>
          <p:cNvSpPr/>
          <p:nvPr/>
        </p:nvSpPr>
        <p:spPr>
          <a:xfrm>
            <a:off x="555484" y="4348846"/>
            <a:ext cx="10182412" cy="914400"/>
          </a:xfrm>
          <a:prstGeom prst="rect">
            <a:avLst/>
          </a:prstGeom>
          <a:solidFill>
            <a:schemeClr val="accent1">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40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Introduction</a:t>
            </a:r>
          </a:p>
        </p:txBody>
      </p:sp>
      <p:sp>
        <p:nvSpPr>
          <p:cNvPr id="9" name="Rectangle 8">
            <a:extLst>
              <a:ext uri="{FF2B5EF4-FFF2-40B4-BE49-F238E27FC236}">
                <a16:creationId xmlns:a16="http://schemas.microsoft.com/office/drawing/2014/main" id="{5F06BE06-D7D5-54D8-EDE1-A4111809EDCF}"/>
              </a:ext>
            </a:extLst>
          </p:cNvPr>
          <p:cNvSpPr/>
          <p:nvPr/>
        </p:nvSpPr>
        <p:spPr>
          <a:xfrm>
            <a:off x="555484" y="10552073"/>
            <a:ext cx="10182412" cy="914400"/>
          </a:xfrm>
          <a:prstGeom prst="rect">
            <a:avLst/>
          </a:prstGeom>
          <a:solidFill>
            <a:schemeClr val="accent1">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40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Method</a:t>
            </a:r>
          </a:p>
        </p:txBody>
      </p:sp>
      <p:sp>
        <p:nvSpPr>
          <p:cNvPr id="11" name="Rectangle 10">
            <a:extLst>
              <a:ext uri="{FF2B5EF4-FFF2-40B4-BE49-F238E27FC236}">
                <a16:creationId xmlns:a16="http://schemas.microsoft.com/office/drawing/2014/main" id="{AF95FA54-E876-405C-457D-999ADDB301A0}"/>
              </a:ext>
            </a:extLst>
          </p:cNvPr>
          <p:cNvSpPr/>
          <p:nvPr/>
        </p:nvSpPr>
        <p:spPr>
          <a:xfrm>
            <a:off x="11500102" y="4348846"/>
            <a:ext cx="10182412" cy="914400"/>
          </a:xfrm>
          <a:prstGeom prst="rect">
            <a:avLst/>
          </a:prstGeom>
          <a:solidFill>
            <a:schemeClr val="accent1">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40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Infrastructure</a:t>
            </a:r>
          </a:p>
        </p:txBody>
      </p:sp>
      <p:sp>
        <p:nvSpPr>
          <p:cNvPr id="22" name="TextBox 21">
            <a:extLst>
              <a:ext uri="{FF2B5EF4-FFF2-40B4-BE49-F238E27FC236}">
                <a16:creationId xmlns:a16="http://schemas.microsoft.com/office/drawing/2014/main" id="{0B0FB368-72B5-D634-6B00-4DE8CDA639CB}"/>
              </a:ext>
            </a:extLst>
          </p:cNvPr>
          <p:cNvSpPr txBox="1"/>
          <p:nvPr/>
        </p:nvSpPr>
        <p:spPr>
          <a:xfrm>
            <a:off x="4271198" y="2486277"/>
            <a:ext cx="24031755" cy="861774"/>
          </a:xfrm>
          <a:prstGeom prst="rect">
            <a:avLst/>
          </a:prstGeom>
          <a:noFill/>
        </p:spPr>
        <p:txBody>
          <a:bodyPr wrap="square" rtlCol="0">
            <a:spAutoFit/>
          </a:bodyPr>
          <a:lstStyle/>
          <a:p>
            <a:pPr marL="73025"/>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John H Morris,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Wanjun Gu,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Karthik Soman,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Rabia E Akbas,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2</a:t>
            </a:r>
            <a:r>
              <a:rPr lang="en-GB" sz="2500" b="1" dirty="0">
                <a:effectLst/>
                <a:latin typeface="Arial" panose="020B0604020202020204" pitchFamily="34" charset="0"/>
                <a:ea typeface="Times New Roman" panose="02020603050405020304" pitchFamily="18" charset="0"/>
                <a:cs typeface="Arial" panose="020B0604020202020204" pitchFamily="34" charset="0"/>
              </a:rPr>
              <a:t>Brett Smith,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Gabriel </a:t>
            </a:r>
            <a:r>
              <a:rPr lang="en-GB" sz="2500" b="1" dirty="0" err="1">
                <a:effectLst/>
                <a:latin typeface="Arial" panose="020B0604020202020204" pitchFamily="34" charset="0"/>
                <a:ea typeface="Times New Roman" panose="02020603050405020304" pitchFamily="18" charset="0"/>
                <a:cs typeface="Arial" panose="020B0604020202020204" pitchFamily="34" charset="0"/>
              </a:rPr>
              <a:t>Cerono</a:t>
            </a:r>
            <a:r>
              <a:rPr lang="en-GB" sz="2500" b="1" dirty="0">
                <a:effectLst/>
                <a:latin typeface="Arial" panose="020B0604020202020204" pitchFamily="34" charset="0"/>
                <a:ea typeface="Times New Roman" panose="02020603050405020304" pitchFamily="18" charset="0"/>
                <a:cs typeface="Arial" panose="020B0604020202020204" pitchFamily="34" charset="0"/>
              </a:rPr>
              <a:t>,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Braian Peetoom,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Catalina </a:t>
            </a:r>
            <a:r>
              <a:rPr lang="en-GB" sz="2500" b="1" dirty="0" err="1">
                <a:effectLst/>
                <a:latin typeface="Arial" panose="020B0604020202020204" pitchFamily="34" charset="0"/>
                <a:ea typeface="Times New Roman" panose="02020603050405020304" pitchFamily="18" charset="0"/>
                <a:cs typeface="Arial" panose="020B0604020202020204" pitchFamily="34" charset="0"/>
              </a:rPr>
              <a:t>Villuota</a:t>
            </a:r>
            <a:r>
              <a:rPr lang="en-GB" sz="2500" b="1" dirty="0">
                <a:effectLst/>
                <a:latin typeface="Arial" panose="020B0604020202020204" pitchFamily="34" charset="0"/>
                <a:ea typeface="Times New Roman" panose="02020603050405020304" pitchFamily="18" charset="0"/>
                <a:cs typeface="Arial" panose="020B0604020202020204" pitchFamily="34" charset="0"/>
              </a:rPr>
              <a:t>-Reyes,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Gundolf Schenk, Angela Rizk-Jackson, </a:t>
            </a:r>
            <a:r>
              <a:rPr lang="en-GB" sz="2500" b="1" baseline="30000" dirty="0">
                <a:latin typeface="Arial" panose="020B0604020202020204" pitchFamily="34" charset="0"/>
                <a:ea typeface="Times New Roman" panose="02020603050405020304" pitchFamily="18" charset="0"/>
                <a:cs typeface="Arial" panose="020B0604020202020204" pitchFamily="34" charset="0"/>
              </a:rPr>
              <a:t>3</a:t>
            </a:r>
            <a:r>
              <a:rPr lang="en-GB" sz="2500" b="1" dirty="0">
                <a:effectLst/>
                <a:latin typeface="Arial" panose="020B0604020202020204" pitchFamily="34" charset="0"/>
                <a:ea typeface="Times New Roman" panose="02020603050405020304" pitchFamily="18" charset="0"/>
                <a:cs typeface="Arial" panose="020B0604020202020204" pitchFamily="34" charset="0"/>
              </a:rPr>
              <a:t>Lauren Sanders, </a:t>
            </a:r>
            <a:r>
              <a:rPr lang="en-GB" sz="2500" b="1" baseline="30000" dirty="0">
                <a:latin typeface="Arial" panose="020B0604020202020204" pitchFamily="34" charset="0"/>
                <a:ea typeface="Times New Roman" panose="02020603050405020304" pitchFamily="18" charset="0"/>
                <a:cs typeface="Arial" panose="020B0604020202020204" pitchFamily="34" charset="0"/>
              </a:rPr>
              <a:t>3</a:t>
            </a:r>
            <a:r>
              <a:rPr lang="en-GB" sz="2500" b="1" dirty="0">
                <a:effectLst/>
                <a:latin typeface="Arial" panose="020B0604020202020204" pitchFamily="34" charset="0"/>
                <a:ea typeface="Times New Roman" panose="02020603050405020304" pitchFamily="18" charset="0"/>
                <a:cs typeface="Arial" panose="020B0604020202020204" pitchFamily="34" charset="0"/>
              </a:rPr>
              <a:t>Sylvain V Costes,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Yongmei Shi,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Sharat Israni, </a:t>
            </a:r>
            <a:r>
              <a:rPr lang="en-GB" sz="2500" b="1" baseline="30000" dirty="0">
                <a:latin typeface="Arial" panose="020B0604020202020204" pitchFamily="34" charset="0"/>
                <a:ea typeface="Times New Roman" panose="02020603050405020304" pitchFamily="18" charset="0"/>
                <a:cs typeface="Arial" panose="020B0604020202020204" pitchFamily="34" charset="0"/>
              </a:rPr>
              <a:t>2</a:t>
            </a:r>
            <a:r>
              <a:rPr lang="en-GB" sz="2500" b="1" dirty="0">
                <a:effectLst/>
                <a:latin typeface="Arial" panose="020B0604020202020204" pitchFamily="34" charset="0"/>
                <a:ea typeface="Times New Roman" panose="02020603050405020304" pitchFamily="18" charset="0"/>
                <a:cs typeface="Arial" panose="020B0604020202020204" pitchFamily="34" charset="0"/>
              </a:rPr>
              <a:t>Sui Huang, </a:t>
            </a:r>
            <a:r>
              <a:rPr lang="en-GB" sz="2500" b="1" baseline="30000" dirty="0">
                <a:latin typeface="Arial" panose="020B0604020202020204" pitchFamily="34" charset="0"/>
                <a:ea typeface="Times New Roman" panose="02020603050405020304" pitchFamily="18" charset="0"/>
                <a:cs typeface="Arial" panose="020B0604020202020204" pitchFamily="34" charset="0"/>
              </a:rPr>
              <a:t>4</a:t>
            </a:r>
            <a:r>
              <a:rPr lang="en-GB" sz="2500" b="1" dirty="0">
                <a:effectLst/>
                <a:latin typeface="Arial" panose="020B0604020202020204" pitchFamily="34" charset="0"/>
                <a:ea typeface="Times New Roman" panose="02020603050405020304" pitchFamily="18" charset="0"/>
                <a:cs typeface="Arial" panose="020B0604020202020204" pitchFamily="34" charset="0"/>
              </a:rPr>
              <a:t>Peter W Rose, </a:t>
            </a:r>
            <a:r>
              <a:rPr lang="en-GB" sz="2500" b="1" baseline="30000" dirty="0">
                <a:latin typeface="Arial" panose="020B0604020202020204" pitchFamily="34" charset="0"/>
                <a:ea typeface="Times New Roman" panose="02020603050405020304" pitchFamily="18" charset="0"/>
                <a:cs typeface="Arial" panose="020B0604020202020204" pitchFamily="34" charset="0"/>
              </a:rPr>
              <a:t>5</a:t>
            </a:r>
            <a:r>
              <a:rPr lang="en-GB" sz="2500" b="1" dirty="0">
                <a:effectLst/>
                <a:latin typeface="Arial" panose="020B0604020202020204" pitchFamily="34" charset="0"/>
                <a:ea typeface="Times New Roman" panose="02020603050405020304" pitchFamily="18" charset="0"/>
                <a:cs typeface="Arial" panose="020B0604020202020204" pitchFamily="34" charset="0"/>
              </a:rPr>
              <a:t>Charlotte A Nelson, </a:t>
            </a: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GB" sz="2500" b="1" dirty="0">
                <a:effectLst/>
                <a:latin typeface="Arial" panose="020B0604020202020204" pitchFamily="34" charset="0"/>
                <a:ea typeface="Times New Roman" panose="02020603050405020304" pitchFamily="18" charset="0"/>
                <a:cs typeface="Arial" panose="020B0604020202020204" pitchFamily="34" charset="0"/>
              </a:rPr>
              <a:t>Sergio E Baranzini </a:t>
            </a:r>
          </a:p>
        </p:txBody>
      </p:sp>
      <p:sp>
        <p:nvSpPr>
          <p:cNvPr id="24" name="Rectangle 23">
            <a:extLst>
              <a:ext uri="{FF2B5EF4-FFF2-40B4-BE49-F238E27FC236}">
                <a16:creationId xmlns:a16="http://schemas.microsoft.com/office/drawing/2014/main" id="{2F073B23-2220-F3A5-7A77-C081DCCA4230}"/>
              </a:ext>
            </a:extLst>
          </p:cNvPr>
          <p:cNvSpPr/>
          <p:nvPr/>
        </p:nvSpPr>
        <p:spPr>
          <a:xfrm>
            <a:off x="22252377" y="4348846"/>
            <a:ext cx="10182412" cy="914400"/>
          </a:xfrm>
          <a:prstGeom prst="rect">
            <a:avLst/>
          </a:prstGeom>
          <a:solidFill>
            <a:schemeClr val="accent1">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40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Applications</a:t>
            </a:r>
          </a:p>
        </p:txBody>
      </p:sp>
      <p:sp>
        <p:nvSpPr>
          <p:cNvPr id="35" name="TextBox 34">
            <a:extLst>
              <a:ext uri="{FF2B5EF4-FFF2-40B4-BE49-F238E27FC236}">
                <a16:creationId xmlns:a16="http://schemas.microsoft.com/office/drawing/2014/main" id="{66020F38-12F7-6771-CEE2-E51CD6836C5E}"/>
              </a:ext>
            </a:extLst>
          </p:cNvPr>
          <p:cNvSpPr txBox="1"/>
          <p:nvPr/>
        </p:nvSpPr>
        <p:spPr>
          <a:xfrm>
            <a:off x="4271198" y="3429614"/>
            <a:ext cx="24694058" cy="474041"/>
          </a:xfrm>
          <a:prstGeom prst="rect">
            <a:avLst/>
          </a:prstGeom>
          <a:noFill/>
        </p:spPr>
        <p:txBody>
          <a:bodyPr wrap="square">
            <a:spAutoFit/>
          </a:bodyPr>
          <a:lstStyle/>
          <a:p>
            <a:pPr>
              <a:lnSpc>
                <a:spcPct val="107000"/>
              </a:lnSpc>
              <a:spcAft>
                <a:spcPts val="752"/>
              </a:spcAft>
            </a:pPr>
            <a:r>
              <a:rPr lang="en-GB" sz="2500" b="1" baseline="30000" dirty="0">
                <a:effectLst/>
                <a:latin typeface="Arial" panose="020B0604020202020204" pitchFamily="34" charset="0"/>
                <a:ea typeface="Times New Roman" panose="02020603050405020304" pitchFamily="18" charset="0"/>
                <a:cs typeface="Arial" panose="020B0604020202020204" pitchFamily="34" charset="0"/>
              </a:rPr>
              <a:t>1</a:t>
            </a:r>
            <a:r>
              <a:rPr lang="en-US" sz="2500" b="1" i="0" dirty="0">
                <a:solidFill>
                  <a:srgbClr val="000000"/>
                </a:solidFill>
                <a:effectLst/>
                <a:latin typeface="Arial" panose="020B0604020202020204" pitchFamily="34" charset="0"/>
                <a:cs typeface="Arial" panose="020B0604020202020204" pitchFamily="34" charset="0"/>
              </a:rPr>
              <a:t>University of California, San Francisco     </a:t>
            </a:r>
            <a:r>
              <a:rPr lang="en-US" sz="2500" b="1" i="0" baseline="30000" dirty="0">
                <a:solidFill>
                  <a:srgbClr val="000000"/>
                </a:solidFill>
                <a:effectLst/>
                <a:latin typeface="Arial" panose="020B0604020202020204" pitchFamily="34" charset="0"/>
                <a:cs typeface="Arial" panose="020B0604020202020204" pitchFamily="34" charset="0"/>
              </a:rPr>
              <a:t>2</a:t>
            </a:r>
            <a:r>
              <a:rPr lang="en-US" sz="2500" b="1" i="0" dirty="0">
                <a:solidFill>
                  <a:srgbClr val="000000"/>
                </a:solidFill>
                <a:effectLst/>
                <a:latin typeface="Arial" panose="020B0604020202020204" pitchFamily="34" charset="0"/>
                <a:cs typeface="Arial" panose="020B0604020202020204" pitchFamily="34" charset="0"/>
              </a:rPr>
              <a:t>Institute of Systems </a:t>
            </a:r>
            <a:r>
              <a:rPr lang="en-US" sz="2500" b="1" dirty="0">
                <a:solidFill>
                  <a:srgbClr val="000000"/>
                </a:solidFill>
                <a:latin typeface="Arial" panose="020B0604020202020204" pitchFamily="34" charset="0"/>
                <a:cs typeface="Arial" panose="020B0604020202020204" pitchFamily="34" charset="0"/>
              </a:rPr>
              <a:t>B</a:t>
            </a:r>
            <a:r>
              <a:rPr lang="en-US" sz="2500" b="1" i="0" dirty="0">
                <a:solidFill>
                  <a:srgbClr val="000000"/>
                </a:solidFill>
                <a:effectLst/>
                <a:latin typeface="Arial" panose="020B0604020202020204" pitchFamily="34" charset="0"/>
                <a:cs typeface="Arial" panose="020B0604020202020204" pitchFamily="34" charset="0"/>
              </a:rPr>
              <a:t>iology     </a:t>
            </a:r>
            <a:r>
              <a:rPr lang="en-US" sz="2500" b="1" i="0" baseline="30000" dirty="0">
                <a:solidFill>
                  <a:srgbClr val="000000"/>
                </a:solidFill>
                <a:effectLst/>
                <a:latin typeface="Arial" panose="020B0604020202020204" pitchFamily="34" charset="0"/>
                <a:cs typeface="Arial" panose="020B0604020202020204" pitchFamily="34" charset="0"/>
              </a:rPr>
              <a:t>3</a:t>
            </a:r>
            <a:r>
              <a:rPr lang="en-US" sz="2500" b="1" i="0" dirty="0">
                <a:solidFill>
                  <a:srgbClr val="000000"/>
                </a:solidFill>
                <a:effectLst/>
                <a:latin typeface="Arial" panose="020B0604020202020204" pitchFamily="34" charset="0"/>
                <a:cs typeface="Arial" panose="020B0604020202020204" pitchFamily="34" charset="0"/>
              </a:rPr>
              <a:t>NASA     </a:t>
            </a:r>
            <a:r>
              <a:rPr lang="en-US" sz="2500" b="1" i="0" baseline="30000" dirty="0">
                <a:solidFill>
                  <a:srgbClr val="000000"/>
                </a:solidFill>
                <a:effectLst/>
                <a:latin typeface="Arial" panose="020B0604020202020204" pitchFamily="34" charset="0"/>
                <a:cs typeface="Arial" panose="020B0604020202020204" pitchFamily="34" charset="0"/>
              </a:rPr>
              <a:t>4</a:t>
            </a:r>
            <a:r>
              <a:rPr lang="en-US" sz="2500" b="1" i="0" dirty="0">
                <a:solidFill>
                  <a:srgbClr val="000000"/>
                </a:solidFill>
                <a:effectLst/>
                <a:latin typeface="Arial" panose="020B0604020202020204" pitchFamily="34" charset="0"/>
                <a:cs typeface="Arial" panose="020B0604020202020204" pitchFamily="34" charset="0"/>
              </a:rPr>
              <a:t>University of California, San Diego     </a:t>
            </a:r>
            <a:r>
              <a:rPr lang="en-US" sz="2500" b="1" i="0" baseline="30000" dirty="0">
                <a:solidFill>
                  <a:srgbClr val="000000"/>
                </a:solidFill>
                <a:effectLst/>
                <a:latin typeface="Arial" panose="020B0604020202020204" pitchFamily="34" charset="0"/>
                <a:cs typeface="Arial" panose="020B0604020202020204" pitchFamily="34" charset="0"/>
              </a:rPr>
              <a:t>5</a:t>
            </a:r>
            <a:r>
              <a:rPr lang="en-US" sz="2500" b="1" i="0" dirty="0">
                <a:solidFill>
                  <a:srgbClr val="000000"/>
                </a:solidFill>
                <a:effectLst/>
                <a:latin typeface="Arial" panose="020B0604020202020204" pitchFamily="34" charset="0"/>
                <a:cs typeface="Arial" panose="020B0604020202020204" pitchFamily="34" charset="0"/>
              </a:rPr>
              <a:t>Matebio.ai</a:t>
            </a:r>
          </a:p>
        </p:txBody>
      </p:sp>
      <p:sp>
        <p:nvSpPr>
          <p:cNvPr id="1079" name="TextBox 1078">
            <a:extLst>
              <a:ext uri="{FF2B5EF4-FFF2-40B4-BE49-F238E27FC236}">
                <a16:creationId xmlns:a16="http://schemas.microsoft.com/office/drawing/2014/main" id="{1D76F5EA-9ABD-BB8C-0E88-473487FC2A0F}"/>
              </a:ext>
            </a:extLst>
          </p:cNvPr>
          <p:cNvSpPr txBox="1"/>
          <p:nvPr/>
        </p:nvSpPr>
        <p:spPr>
          <a:xfrm>
            <a:off x="638611" y="511743"/>
            <a:ext cx="2327664" cy="461665"/>
          </a:xfrm>
          <a:prstGeom prst="rect">
            <a:avLst/>
          </a:prstGeom>
          <a:noFill/>
        </p:spPr>
        <p:txBody>
          <a:bodyPr wrap="square">
            <a:spAutoFit/>
          </a:bodyPr>
          <a:lstStyle/>
          <a:p>
            <a:r>
              <a:rPr lang="en-US" sz="2400" dirty="0">
                <a:solidFill>
                  <a:srgbClr val="000000"/>
                </a:solidFill>
                <a:latin typeface="Arial" panose="020B0604020202020204" pitchFamily="34" charset="0"/>
                <a:cs typeface="Arial" panose="020B0604020202020204" pitchFamily="34" charset="0"/>
              </a:rPr>
              <a:t>References:</a:t>
            </a:r>
            <a:endParaRPr lang="en-US" sz="2400" dirty="0">
              <a:latin typeface="Arial" panose="020B0604020202020204" pitchFamily="34" charset="0"/>
              <a:cs typeface="Arial" panose="020B0604020202020204" pitchFamily="34" charset="0"/>
            </a:endParaRPr>
          </a:p>
        </p:txBody>
      </p:sp>
      <p:pic>
        <p:nvPicPr>
          <p:cNvPr id="14" name="Picture 13" descr="A diagram of a cell division&#10;&#10;AI-generated content may be incorrect.">
            <a:extLst>
              <a:ext uri="{FF2B5EF4-FFF2-40B4-BE49-F238E27FC236}">
                <a16:creationId xmlns:a16="http://schemas.microsoft.com/office/drawing/2014/main" id="{002A2E65-F7AC-1F6A-A402-E77CF548CC47}"/>
              </a:ext>
            </a:extLst>
          </p:cNvPr>
          <p:cNvPicPr>
            <a:picLocks noChangeAspect="1"/>
          </p:cNvPicPr>
          <p:nvPr/>
        </p:nvPicPr>
        <p:blipFill>
          <a:blip r:embed="rId4"/>
          <a:stretch>
            <a:fillRect/>
          </a:stretch>
        </p:blipFill>
        <p:spPr>
          <a:xfrm>
            <a:off x="11459461" y="5444611"/>
            <a:ext cx="10182411" cy="7668409"/>
          </a:xfrm>
          <a:prstGeom prst="rect">
            <a:avLst/>
          </a:prstGeom>
        </p:spPr>
      </p:pic>
      <p:graphicFrame>
        <p:nvGraphicFramePr>
          <p:cNvPr id="15" name="Table 14">
            <a:extLst>
              <a:ext uri="{FF2B5EF4-FFF2-40B4-BE49-F238E27FC236}">
                <a16:creationId xmlns:a16="http://schemas.microsoft.com/office/drawing/2014/main" id="{57C26A9D-3D0E-1955-2EFF-E8F09D2AFF91}"/>
              </a:ext>
            </a:extLst>
          </p:cNvPr>
          <p:cNvGraphicFramePr>
            <a:graphicFrameLocks noGrp="1"/>
          </p:cNvGraphicFramePr>
          <p:nvPr>
            <p:extLst>
              <p:ext uri="{D42A27DB-BD31-4B8C-83A1-F6EECF244321}">
                <p14:modId xmlns:p14="http://schemas.microsoft.com/office/powerpoint/2010/main" val="1295844773"/>
              </p:ext>
            </p:extLst>
          </p:nvPr>
        </p:nvGraphicFramePr>
        <p:xfrm>
          <a:off x="572772" y="11828844"/>
          <a:ext cx="6117685" cy="8420100"/>
        </p:xfrm>
        <a:graphic>
          <a:graphicData uri="http://schemas.openxmlformats.org/drawingml/2006/table">
            <a:tbl>
              <a:tblPr/>
              <a:tblGrid>
                <a:gridCol w="2590713">
                  <a:extLst>
                    <a:ext uri="{9D8B030D-6E8A-4147-A177-3AD203B41FA5}">
                      <a16:colId xmlns:a16="http://schemas.microsoft.com/office/drawing/2014/main" val="3100121826"/>
                    </a:ext>
                  </a:extLst>
                </a:gridCol>
                <a:gridCol w="3526972">
                  <a:extLst>
                    <a:ext uri="{9D8B030D-6E8A-4147-A177-3AD203B41FA5}">
                      <a16:colId xmlns:a16="http://schemas.microsoft.com/office/drawing/2014/main" val="2407975157"/>
                    </a:ext>
                  </a:extLst>
                </a:gridCol>
              </a:tblGrid>
              <a:tr h="203200">
                <a:tc>
                  <a:txBody>
                    <a:bodyPr/>
                    <a:lstStyle/>
                    <a:p>
                      <a:pPr algn="ctr" fontAlgn="b"/>
                      <a:r>
                        <a:rPr lang="en-US" sz="2000" b="1" i="0" u="none" strike="noStrike" dirty="0">
                          <a:solidFill>
                            <a:srgbClr val="000000"/>
                          </a:solidFill>
                          <a:effectLst/>
                          <a:latin typeface="Arial" panose="020B0604020202020204" pitchFamily="34" charset="0"/>
                          <a:cs typeface="Arial" panose="020B0604020202020204" pitchFamily="34" charset="0"/>
                        </a:rPr>
                        <a:t>Source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1" i="0" u="none" strike="noStrike" dirty="0">
                          <a:solidFill>
                            <a:srgbClr val="000000"/>
                          </a:solidFill>
                          <a:effectLst/>
                          <a:latin typeface="Arial" panose="020B0604020202020204" pitchFamily="34" charset="0"/>
                          <a:cs typeface="Arial" panose="020B0604020202020204" pitchFamily="34" charset="0"/>
                        </a:rPr>
                        <a:t>Node Type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250202063"/>
                  </a:ext>
                </a:extLst>
              </a:tr>
              <a:tr h="203200">
                <a:tc>
                  <a:txBody>
                    <a:bodyPr/>
                    <a:lstStyle/>
                    <a:p>
                      <a:pPr algn="ctr" fontAlgn="b"/>
                      <a:r>
                        <a:rPr lang="en-US" sz="2000" b="0" i="0" u="none" strike="noStrike" dirty="0">
                          <a:solidFill>
                            <a:srgbClr val="000000"/>
                          </a:solidFill>
                          <a:effectLst/>
                          <a:latin typeface="Arial" panose="020B0604020202020204" pitchFamily="34" charset="0"/>
                          <a:cs typeface="Arial" panose="020B0604020202020204" pitchFamily="34" charset="0"/>
                        </a:rPr>
                        <a:t>Cell Ontology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dirty="0" err="1">
                          <a:solidFill>
                            <a:srgbClr val="000000"/>
                          </a:solidFill>
                          <a:effectLst/>
                          <a:latin typeface="Arial" panose="020B0604020202020204" pitchFamily="34" charset="0"/>
                          <a:cs typeface="Arial" panose="020B0604020202020204" pitchFamily="34" charset="0"/>
                        </a:rPr>
                        <a:t>CellType</a:t>
                      </a:r>
                      <a:endParaRPr lang="en-US" sz="20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9438074"/>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Disease Ontology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Disease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889185807"/>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DrugBank, ChEMBL, KEGG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dirty="0">
                          <a:solidFill>
                            <a:srgbClr val="000000"/>
                          </a:solidFill>
                          <a:effectLst/>
                          <a:latin typeface="Arial" panose="020B0604020202020204" pitchFamily="34" charset="0"/>
                          <a:cs typeface="Arial" panose="020B0604020202020204" pitchFamily="34" charset="0"/>
                        </a:rPr>
                        <a:t>Compound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06608294"/>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DrugCentral</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PharmacologicClass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515096331"/>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Entrez Gene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Gene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19825230"/>
                  </a:ext>
                </a:extLst>
              </a:tr>
              <a:tr h="203200">
                <a:tc>
                  <a:txBody>
                    <a:bodyPr/>
                    <a:lstStyle/>
                    <a:p>
                      <a:pPr algn="ctr" fontAlgn="b"/>
                      <a:r>
                        <a:rPr lang="en-US" sz="2000" b="0" i="0" u="none" strike="noStrike" dirty="0">
                          <a:solidFill>
                            <a:srgbClr val="000000"/>
                          </a:solidFill>
                          <a:effectLst/>
                          <a:latin typeface="Arial" panose="020B0604020202020204" pitchFamily="34" charset="0"/>
                          <a:cs typeface="Arial" panose="020B0604020202020204" pitchFamily="34" charset="0"/>
                        </a:rPr>
                        <a:t>Enzyme Commission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EnzymeticActivity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533859058"/>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FoodOn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Food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22448904"/>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Gene Ontology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BiologicalProcess, CellularComponent, MolecularFunction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321104815"/>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Geonames, Location databases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dirty="0">
                          <a:solidFill>
                            <a:srgbClr val="000000"/>
                          </a:solidFill>
                          <a:effectLst/>
                          <a:latin typeface="Arial" panose="020B0604020202020204" pitchFamily="34" charset="0"/>
                          <a:cs typeface="Arial" panose="020B0604020202020204" pitchFamily="34" charset="0"/>
                        </a:rPr>
                        <a:t>Location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28048670"/>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MeSH, HPO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Symptom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800298546"/>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MiRDB</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MiRNA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95492762"/>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NCBI Taxonomy, BV-BRC</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Organism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891597482"/>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NHANES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Blend, DietarySupplement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90277269"/>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Pathway databases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Reaction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555255582"/>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Pfam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ProteinDomain, ProteinFamily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93901663"/>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SIDER</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SideEffect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097800096"/>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Uberon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Anatomy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81964237"/>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UniProtKB</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Protein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09992378"/>
                  </a:ext>
                </a:extLst>
              </a:tr>
              <a:tr h="203200">
                <a:tc>
                  <a:txBody>
                    <a:bodyPr/>
                    <a:lstStyle/>
                    <a:p>
                      <a:pPr algn="ctr" fontAlgn="b"/>
                      <a:r>
                        <a:rPr lang="en-US" sz="2000" b="0" i="0" u="none" strike="noStrike">
                          <a:solidFill>
                            <a:srgbClr val="000000"/>
                          </a:solidFill>
                          <a:effectLst/>
                          <a:latin typeface="Arial" panose="020B0604020202020204" pitchFamily="34" charset="0"/>
                          <a:cs typeface="Arial" panose="020B0604020202020204" pitchFamily="34" charset="0"/>
                        </a:rPr>
                        <a:t>WikiPathways, Reactome, KEGG, MetaCyc</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2000" b="0" i="0" u="none" strike="noStrike" dirty="0">
                          <a:solidFill>
                            <a:srgbClr val="000000"/>
                          </a:solidFill>
                          <a:effectLst/>
                          <a:latin typeface="Arial" panose="020B0604020202020204" pitchFamily="34" charset="0"/>
                          <a:cs typeface="Arial" panose="020B0604020202020204" pitchFamily="34" charset="0"/>
                        </a:rPr>
                        <a:t>Pathway</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38001577"/>
                  </a:ext>
                </a:extLst>
              </a:tr>
            </a:tbl>
          </a:graphicData>
        </a:graphic>
      </p:graphicFrame>
      <p:graphicFrame>
        <p:nvGraphicFramePr>
          <p:cNvPr id="16" name="Table 15">
            <a:extLst>
              <a:ext uri="{FF2B5EF4-FFF2-40B4-BE49-F238E27FC236}">
                <a16:creationId xmlns:a16="http://schemas.microsoft.com/office/drawing/2014/main" id="{EF039842-7270-A362-1849-5BF99EB889A4}"/>
              </a:ext>
            </a:extLst>
          </p:cNvPr>
          <p:cNvGraphicFramePr>
            <a:graphicFrameLocks noGrp="1"/>
          </p:cNvGraphicFramePr>
          <p:nvPr>
            <p:extLst>
              <p:ext uri="{D42A27DB-BD31-4B8C-83A1-F6EECF244321}">
                <p14:modId xmlns:p14="http://schemas.microsoft.com/office/powerpoint/2010/main" val="3225572280"/>
              </p:ext>
            </p:extLst>
          </p:nvPr>
        </p:nvGraphicFramePr>
        <p:xfrm>
          <a:off x="474801" y="20600069"/>
          <a:ext cx="7638271" cy="3771900"/>
        </p:xfrm>
        <a:graphic>
          <a:graphicData uri="http://schemas.openxmlformats.org/drawingml/2006/table">
            <a:tbl>
              <a:tblPr/>
              <a:tblGrid>
                <a:gridCol w="4116619">
                  <a:extLst>
                    <a:ext uri="{9D8B030D-6E8A-4147-A177-3AD203B41FA5}">
                      <a16:colId xmlns:a16="http://schemas.microsoft.com/office/drawing/2014/main" val="2373035909"/>
                    </a:ext>
                  </a:extLst>
                </a:gridCol>
                <a:gridCol w="3521652">
                  <a:extLst>
                    <a:ext uri="{9D8B030D-6E8A-4147-A177-3AD203B41FA5}">
                      <a16:colId xmlns:a16="http://schemas.microsoft.com/office/drawing/2014/main" val="1929663710"/>
                    </a:ext>
                  </a:extLst>
                </a:gridCol>
              </a:tblGrid>
              <a:tr h="342900">
                <a:tc>
                  <a:txBody>
                    <a:bodyPr/>
                    <a:lstStyle/>
                    <a:p>
                      <a:pPr algn="l" fontAlgn="b"/>
                      <a:r>
                        <a:rPr lang="en-US" sz="2000" b="1" i="0" u="none" strike="noStrike" dirty="0">
                          <a:solidFill>
                            <a:srgbClr val="000000"/>
                          </a:solidFill>
                          <a:effectLst/>
                          <a:latin typeface="Arial" panose="020B0604020202020204" pitchFamily="34" charset="0"/>
                          <a:cs typeface="Arial" panose="020B0604020202020204" pitchFamily="34" charset="0"/>
                        </a:rPr>
                        <a:t>Source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1" i="0" u="none" strike="noStrike" dirty="0">
                          <a:solidFill>
                            <a:srgbClr val="000000"/>
                          </a:solidFill>
                          <a:effectLst/>
                          <a:latin typeface="Arial" panose="020B0604020202020204" pitchFamily="34" charset="0"/>
                          <a:cs typeface="Arial" panose="020B0604020202020204" pitchFamily="34" charset="0"/>
                        </a:rPr>
                        <a:t>Edge Types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167785921"/>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Bgee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2000" b="0" i="0" u="none" strike="noStrike" dirty="0">
                          <a:solidFill>
                            <a:srgbClr val="000000"/>
                          </a:solidFill>
                          <a:effectLst/>
                          <a:latin typeface="Arial" panose="020B0604020202020204" pitchFamily="34" charset="0"/>
                          <a:cs typeface="Arial" panose="020B0604020202020204" pitchFamily="34" charset="0"/>
                        </a:rPr>
                        <a:t>Anatomy-expresses-Gene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05052725"/>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BindingDB, DrugCentral, ChEMBL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0" i="0" u="none" strike="noStrike" dirty="0">
                          <a:solidFill>
                            <a:srgbClr val="000000"/>
                          </a:solidFill>
                          <a:effectLst/>
                          <a:latin typeface="Arial" panose="020B0604020202020204" pitchFamily="34" charset="0"/>
                          <a:cs typeface="Arial" panose="020B0604020202020204" pitchFamily="34" charset="0"/>
                        </a:rPr>
                        <a:t>Compound-binds-Protein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37438022"/>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BioGRID, STRING, IntAct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Protein-interacts-Protein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36220411"/>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ChEMBL, DrugCentral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Compound-treats-Disease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928843741"/>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ClinVar, GWAS Catalog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Variant-associates-Phenotype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81997271"/>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Gene Ontology, Pathway Commons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0" i="0" u="none" strike="noStrike" dirty="0">
                          <a:solidFill>
                            <a:srgbClr val="000000"/>
                          </a:solidFill>
                          <a:effectLst/>
                          <a:latin typeface="Arial" panose="020B0604020202020204" pitchFamily="34" charset="0"/>
                          <a:cs typeface="Arial" panose="020B0604020202020204" pitchFamily="34" charset="0"/>
                        </a:rPr>
                        <a:t>Gene-participates-Pathway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240197486"/>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MiRDB</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MiRNA-targets-Gene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66892419"/>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OMIM, GWAS Catalog, DISEASES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Disease-associates-Gene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993633204"/>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TFLink, TRRUST, ReMap</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Protein-regulates-Gene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29655098"/>
                  </a:ext>
                </a:extLst>
              </a:tr>
              <a:tr h="342900">
                <a:tc>
                  <a:txBody>
                    <a:bodyPr/>
                    <a:lstStyle/>
                    <a:p>
                      <a:pPr algn="l" fontAlgn="b"/>
                      <a:r>
                        <a:rPr lang="en-US" sz="2000" b="0" i="0" u="none" strike="noStrike">
                          <a:solidFill>
                            <a:srgbClr val="000000"/>
                          </a:solidFill>
                          <a:effectLst/>
                          <a:latin typeface="Arial" panose="020B0604020202020204" pitchFamily="34" charset="0"/>
                          <a:cs typeface="Arial" panose="020B0604020202020204" pitchFamily="34" charset="0"/>
                        </a:rPr>
                        <a:t>UniProt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2000" b="0" i="0" u="none" strike="noStrike" dirty="0">
                          <a:solidFill>
                            <a:srgbClr val="000000"/>
                          </a:solidFill>
                          <a:effectLst/>
                          <a:latin typeface="Arial" panose="020B0604020202020204" pitchFamily="34" charset="0"/>
                          <a:cs typeface="Arial" panose="020B0604020202020204" pitchFamily="34" charset="0"/>
                        </a:rPr>
                        <a:t>Gene-encodes-Protein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653132330"/>
                  </a:ext>
                </a:extLst>
              </a:tr>
            </a:tbl>
          </a:graphicData>
        </a:graphic>
      </p:graphicFrame>
      <p:pic>
        <p:nvPicPr>
          <p:cNvPr id="29" name="Picture 28" descr="A graph with blue lines and numbers&#10;&#10;AI-generated content may be incorrect.">
            <a:extLst>
              <a:ext uri="{FF2B5EF4-FFF2-40B4-BE49-F238E27FC236}">
                <a16:creationId xmlns:a16="http://schemas.microsoft.com/office/drawing/2014/main" id="{7034A8C1-3964-E1B4-1795-1999C56DF80F}"/>
              </a:ext>
            </a:extLst>
          </p:cNvPr>
          <p:cNvPicPr>
            <a:picLocks noChangeAspect="1"/>
          </p:cNvPicPr>
          <p:nvPr/>
        </p:nvPicPr>
        <p:blipFill>
          <a:blip r:embed="rId5"/>
          <a:stretch>
            <a:fillRect/>
          </a:stretch>
        </p:blipFill>
        <p:spPr>
          <a:xfrm>
            <a:off x="22238044" y="20273084"/>
            <a:ext cx="4098885" cy="4098885"/>
          </a:xfrm>
          <a:prstGeom prst="rect">
            <a:avLst/>
          </a:prstGeom>
        </p:spPr>
      </p:pic>
      <p:sp>
        <p:nvSpPr>
          <p:cNvPr id="30" name="TextBox 29">
            <a:extLst>
              <a:ext uri="{FF2B5EF4-FFF2-40B4-BE49-F238E27FC236}">
                <a16:creationId xmlns:a16="http://schemas.microsoft.com/office/drawing/2014/main" id="{4001641F-AC1A-92E0-0073-247427FA3EC6}"/>
              </a:ext>
            </a:extLst>
          </p:cNvPr>
          <p:cNvSpPr txBox="1"/>
          <p:nvPr/>
        </p:nvSpPr>
        <p:spPr>
          <a:xfrm>
            <a:off x="6788675" y="19747011"/>
            <a:ext cx="4226727" cy="727059"/>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Table 1 (left). Data sources of all nodes in SPOKE</a:t>
            </a:r>
            <a:endParaRPr lang="en-US" sz="2000" b="0" i="0" dirty="0">
              <a:solidFill>
                <a:srgbClr val="000000"/>
              </a:solidFill>
              <a:effectLst/>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7B1EA419-6697-41AA-6FD2-2A7A35E102FB}"/>
              </a:ext>
            </a:extLst>
          </p:cNvPr>
          <p:cNvSpPr txBox="1"/>
          <p:nvPr/>
        </p:nvSpPr>
        <p:spPr>
          <a:xfrm>
            <a:off x="8220413" y="22654543"/>
            <a:ext cx="2794989" cy="1056379"/>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Table 2 (down). Data sources of all edges in SPOKE</a:t>
            </a:r>
            <a:endParaRPr lang="en-US" sz="2000" b="0" i="0" dirty="0">
              <a:solidFill>
                <a:srgbClr val="000000"/>
              </a:solidFill>
              <a:effectLst/>
              <a:latin typeface="Arial" panose="020B0604020202020204" pitchFamily="34" charset="0"/>
              <a:cs typeface="Arial" panose="020B0604020202020204" pitchFamily="34" charset="0"/>
            </a:endParaRPr>
          </a:p>
        </p:txBody>
      </p:sp>
      <p:pic>
        <p:nvPicPr>
          <p:cNvPr id="36" name="Picture 35" descr="A diagram of a network signature&#10;&#10;AI-generated content may be incorrect.">
            <a:extLst>
              <a:ext uri="{FF2B5EF4-FFF2-40B4-BE49-F238E27FC236}">
                <a16:creationId xmlns:a16="http://schemas.microsoft.com/office/drawing/2014/main" id="{DFF30956-67D1-FF52-B902-BED1CADD98A3}"/>
              </a:ext>
            </a:extLst>
          </p:cNvPr>
          <p:cNvPicPr>
            <a:picLocks noChangeAspect="1"/>
          </p:cNvPicPr>
          <p:nvPr/>
        </p:nvPicPr>
        <p:blipFill>
          <a:blip r:embed="rId6"/>
          <a:stretch>
            <a:fillRect/>
          </a:stretch>
        </p:blipFill>
        <p:spPr>
          <a:xfrm>
            <a:off x="22252377" y="5583699"/>
            <a:ext cx="9957284" cy="6075336"/>
          </a:xfrm>
          <a:prstGeom prst="rect">
            <a:avLst/>
          </a:prstGeom>
        </p:spPr>
      </p:pic>
      <p:sp>
        <p:nvSpPr>
          <p:cNvPr id="38" name="TextBox 37">
            <a:extLst>
              <a:ext uri="{FF2B5EF4-FFF2-40B4-BE49-F238E27FC236}">
                <a16:creationId xmlns:a16="http://schemas.microsoft.com/office/drawing/2014/main" id="{1D5A8DA6-376C-64A0-76F1-316E4C3CC674}"/>
              </a:ext>
            </a:extLst>
          </p:cNvPr>
          <p:cNvSpPr txBox="1"/>
          <p:nvPr/>
        </p:nvSpPr>
        <p:spPr>
          <a:xfrm>
            <a:off x="11594586" y="13284902"/>
            <a:ext cx="10106204" cy="1714957"/>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Figur</a:t>
            </a:r>
            <a:r>
              <a:rPr lang="en-US" sz="2000" b="1" dirty="0">
                <a:latin typeface="Arial" panose="020B0604020202020204" pitchFamily="34" charset="0"/>
                <a:ea typeface="Times New Roman" panose="02020603050405020304" pitchFamily="18" charset="0"/>
                <a:cs typeface="Arial" panose="020B0604020202020204" pitchFamily="34" charset="0"/>
              </a:rPr>
              <a:t>e 1. Schematic of SPOKE. </a:t>
            </a:r>
            <a:r>
              <a:rPr lang="en-US" sz="2000" dirty="0">
                <a:latin typeface="Arial" panose="020B0604020202020204" pitchFamily="34" charset="0"/>
                <a:ea typeface="Times New Roman" panose="02020603050405020304" pitchFamily="18" charset="0"/>
                <a:cs typeface="Arial" panose="020B0604020202020204" pitchFamily="34" charset="0"/>
              </a:rPr>
              <a:t>Structure of the SPOKE knowledge graph, illustrating the interconnected biomedical entities across five hierarchical domains: </a:t>
            </a:r>
            <a:r>
              <a:rPr lang="en-US" sz="2000" b="1" dirty="0">
                <a:latin typeface="Arial" panose="020B0604020202020204" pitchFamily="34" charset="0"/>
                <a:ea typeface="Times New Roman" panose="02020603050405020304" pitchFamily="18" charset="0"/>
                <a:cs typeface="Arial" panose="020B0604020202020204" pitchFamily="34" charset="0"/>
              </a:rPr>
              <a:t>Environmental and Exposure</a:t>
            </a:r>
            <a:r>
              <a:rPr lang="en-US" sz="2000" dirty="0">
                <a:latin typeface="Arial" panose="020B0604020202020204" pitchFamily="34" charset="0"/>
                <a:ea typeface="Times New Roman" panose="02020603050405020304" pitchFamily="18" charset="0"/>
                <a:cs typeface="Arial" panose="020B0604020202020204" pitchFamily="34" charset="0"/>
              </a:rPr>
              <a:t>, </a:t>
            </a:r>
            <a:r>
              <a:rPr lang="en-US" sz="2000" b="1" dirty="0">
                <a:latin typeface="Arial" panose="020B0604020202020204" pitchFamily="34" charset="0"/>
                <a:ea typeface="Times New Roman" panose="02020603050405020304" pitchFamily="18" charset="0"/>
                <a:cs typeface="Arial" panose="020B0604020202020204" pitchFamily="34" charset="0"/>
              </a:rPr>
              <a:t>Physiological/Pathological Process</a:t>
            </a:r>
            <a:r>
              <a:rPr lang="en-US" sz="2000" dirty="0">
                <a:latin typeface="Arial" panose="020B0604020202020204" pitchFamily="34" charset="0"/>
                <a:ea typeface="Times New Roman" panose="02020603050405020304" pitchFamily="18" charset="0"/>
                <a:cs typeface="Arial" panose="020B0604020202020204" pitchFamily="34" charset="0"/>
              </a:rPr>
              <a:t>, </a:t>
            </a:r>
            <a:r>
              <a:rPr lang="en-US" sz="2000" b="1" dirty="0">
                <a:latin typeface="Arial" panose="020B0604020202020204" pitchFamily="34" charset="0"/>
                <a:ea typeface="Times New Roman" panose="02020603050405020304" pitchFamily="18" charset="0"/>
                <a:cs typeface="Arial" panose="020B0604020202020204" pitchFamily="34" charset="0"/>
              </a:rPr>
              <a:t>Cellular Process</a:t>
            </a:r>
            <a:r>
              <a:rPr lang="en-US" sz="2000" dirty="0">
                <a:latin typeface="Arial" panose="020B0604020202020204" pitchFamily="34" charset="0"/>
                <a:ea typeface="Times New Roman" panose="02020603050405020304" pitchFamily="18" charset="0"/>
                <a:cs typeface="Arial" panose="020B0604020202020204" pitchFamily="34" charset="0"/>
              </a:rPr>
              <a:t>,</a:t>
            </a:r>
            <a:r>
              <a:rPr lang="en-US" sz="2000" b="1" dirty="0">
                <a:latin typeface="Arial" panose="020B0604020202020204" pitchFamily="34" charset="0"/>
                <a:ea typeface="Times New Roman" panose="02020603050405020304" pitchFamily="18" charset="0"/>
                <a:cs typeface="Arial" panose="020B0604020202020204" pitchFamily="34" charset="0"/>
              </a:rPr>
              <a:t> Proteins</a:t>
            </a:r>
            <a:r>
              <a:rPr lang="en-US" sz="2000" dirty="0">
                <a:latin typeface="Arial" panose="020B0604020202020204" pitchFamily="34" charset="0"/>
                <a:ea typeface="Times New Roman" panose="02020603050405020304" pitchFamily="18" charset="0"/>
                <a:cs typeface="Arial" panose="020B0604020202020204" pitchFamily="34" charset="0"/>
              </a:rPr>
              <a:t>, and </a:t>
            </a:r>
            <a:r>
              <a:rPr lang="en-US" sz="2000" b="1" dirty="0">
                <a:latin typeface="Arial" panose="020B0604020202020204" pitchFamily="34" charset="0"/>
                <a:ea typeface="Times New Roman" panose="02020603050405020304" pitchFamily="18" charset="0"/>
                <a:cs typeface="Arial" panose="020B0604020202020204" pitchFamily="34" charset="0"/>
              </a:rPr>
              <a:t>Genetics/Genomics</a:t>
            </a:r>
            <a:r>
              <a:rPr lang="en-US" sz="2000" dirty="0">
                <a:latin typeface="Arial" panose="020B0604020202020204" pitchFamily="34" charset="0"/>
                <a:ea typeface="Times New Roman" panose="02020603050405020304" pitchFamily="18" charset="0"/>
                <a:cs typeface="Arial" panose="020B0604020202020204" pitchFamily="34" charset="0"/>
              </a:rPr>
              <a:t>. Nodes represent biological and medical concepts, while edges denote relationships between them, enabling integrative biomedical insights.</a:t>
            </a:r>
            <a:endParaRPr lang="en-US" sz="2000" i="0" dirty="0">
              <a:solidFill>
                <a:srgbClr val="000000"/>
              </a:solidFill>
              <a:effectLst/>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D7CF40C-0D97-81F2-7190-E87151B9DE59}"/>
              </a:ext>
            </a:extLst>
          </p:cNvPr>
          <p:cNvSpPr txBox="1"/>
          <p:nvPr/>
        </p:nvSpPr>
        <p:spPr>
          <a:xfrm>
            <a:off x="555484" y="5481012"/>
            <a:ext cx="10165124" cy="3785652"/>
          </a:xfrm>
          <a:prstGeom prst="rect">
            <a:avLst/>
          </a:prstGeom>
          <a:noFill/>
        </p:spPr>
        <p:txBody>
          <a:bodyPr wrap="square">
            <a:spAutoFit/>
          </a:bodyPr>
          <a:lstStyle/>
          <a:p>
            <a:pPr algn="just" fontAlgn="base">
              <a:buNone/>
            </a:pPr>
            <a:r>
              <a:rPr lang="en-US" sz="2000" dirty="0"/>
              <a:t>Vast amounts of biomedical data are being generated at an unprecedented rate, leading to rapid growth in databases and repositories. Biomedical information is fragmented across disciplines due to the complexity of human physiology, limiting accessibility and interpretation. </a:t>
            </a:r>
          </a:p>
          <a:p>
            <a:pPr algn="just" fontAlgn="base">
              <a:buNone/>
            </a:pPr>
            <a:endParaRPr lang="en-US" sz="2000" b="0" i="0" dirty="0">
              <a:solidFill>
                <a:srgbClr val="2A2A2A"/>
              </a:solidFill>
              <a:effectLst/>
              <a:latin typeface="Arial" panose="020B0604020202020204" pitchFamily="34" charset="0"/>
              <a:cs typeface="Arial" panose="020B0604020202020204" pitchFamily="34" charset="0"/>
            </a:endParaRPr>
          </a:p>
          <a:p>
            <a:pPr algn="just" fontAlgn="base">
              <a:buNone/>
            </a:pPr>
            <a:r>
              <a:rPr lang="en-US" sz="2000" dirty="0"/>
              <a:t>Knowledge graphs are gaining traction as a method to integrate disparate biomedical data sources and facilitate knowledge discovery.</a:t>
            </a:r>
            <a:r>
              <a:rPr lang="en-US" sz="2000" dirty="0">
                <a:solidFill>
                  <a:srgbClr val="2A2A2A"/>
                </a:solidFill>
                <a:latin typeface="Arial" panose="020B0604020202020204" pitchFamily="34" charset="0"/>
                <a:cs typeface="Arial" panose="020B0604020202020204" pitchFamily="34" charset="0"/>
              </a:rPr>
              <a:t> </a:t>
            </a:r>
            <a:r>
              <a:rPr lang="en-US" sz="2000" dirty="0"/>
              <a:t>The biomedical field requires a structured approach to connect diverse datasets and overcome compartmentalization. Connecting relevant biomedical information could lead to new insights in disease understanding, drug discovery, and personal health.</a:t>
            </a:r>
          </a:p>
          <a:p>
            <a:pPr algn="just" fontAlgn="base">
              <a:buNone/>
            </a:pPr>
            <a:br>
              <a:rPr lang="en-US" sz="2000" b="0" i="0" dirty="0">
                <a:solidFill>
                  <a:srgbClr val="2A2A2A"/>
                </a:solidFill>
                <a:effectLst/>
                <a:latin typeface="Arial" panose="020B0604020202020204" pitchFamily="34" charset="0"/>
                <a:cs typeface="Arial" panose="020B0604020202020204" pitchFamily="34" charset="0"/>
              </a:rPr>
            </a:br>
            <a:endParaRPr lang="en-US" sz="2000" b="0" i="0" dirty="0">
              <a:solidFill>
                <a:srgbClr val="2A2A2A"/>
              </a:solidFill>
              <a:effectLst/>
              <a:latin typeface="Arial" panose="020B0604020202020204" pitchFamily="34" charset="0"/>
              <a:cs typeface="Arial" panose="020B0604020202020204" pitchFamily="34" charset="0"/>
            </a:endParaRPr>
          </a:p>
        </p:txBody>
      </p:sp>
      <p:sp>
        <p:nvSpPr>
          <p:cNvPr id="44" name="TextBox 43">
            <a:extLst>
              <a:ext uri="{FF2B5EF4-FFF2-40B4-BE49-F238E27FC236}">
                <a16:creationId xmlns:a16="http://schemas.microsoft.com/office/drawing/2014/main" id="{390AFC90-3191-046E-4ED6-9C99DD712681}"/>
              </a:ext>
            </a:extLst>
          </p:cNvPr>
          <p:cNvSpPr txBox="1"/>
          <p:nvPr/>
        </p:nvSpPr>
        <p:spPr>
          <a:xfrm>
            <a:off x="572772" y="8758832"/>
            <a:ext cx="10165124" cy="1631216"/>
          </a:xfrm>
          <a:prstGeom prst="rect">
            <a:avLst/>
          </a:prstGeom>
          <a:noFill/>
        </p:spPr>
        <p:txBody>
          <a:bodyPr wrap="square">
            <a:spAutoFit/>
          </a:bodyPr>
          <a:lstStyle/>
          <a:p>
            <a:pPr algn="just" fontAlgn="base">
              <a:buNone/>
            </a:pPr>
            <a:r>
              <a:rPr lang="en-US" sz="2000" dirty="0"/>
              <a:t>To this end, we introduce </a:t>
            </a:r>
            <a:r>
              <a:rPr lang="en-US" sz="2000" b="1" dirty="0"/>
              <a:t>SPOKE</a:t>
            </a:r>
            <a:r>
              <a:rPr lang="en-US" sz="2000" dirty="0"/>
              <a:t> (</a:t>
            </a:r>
            <a:r>
              <a:rPr lang="en-US" sz="2000" b="1" dirty="0"/>
              <a:t>Scalable Precision Medicine Open Knowledge Engine</a:t>
            </a:r>
            <a:r>
              <a:rPr lang="en-US" sz="2000" dirty="0"/>
              <a:t>): A heterogenous biomedical knowledge graph linking molecular biology, pharmacology, and clinical practice. By connecting diverse biomedical information, SPOKE aims to facilitate knowledge emergence, enhance disease understanding, improve drug discovery, and support personalized healthcare.</a:t>
            </a:r>
            <a:endParaRPr lang="en-US" sz="2000" b="0" i="0" dirty="0">
              <a:solidFill>
                <a:srgbClr val="2A2A2A"/>
              </a:solidFill>
              <a:effectLst/>
              <a:latin typeface="Arial" panose="020B0604020202020204" pitchFamily="34" charset="0"/>
              <a:cs typeface="Arial" panose="020B0604020202020204" pitchFamily="34" charset="0"/>
            </a:endParaRPr>
          </a:p>
        </p:txBody>
      </p:sp>
      <p:sp>
        <p:nvSpPr>
          <p:cNvPr id="45" name="TextBox 44">
            <a:extLst>
              <a:ext uri="{FF2B5EF4-FFF2-40B4-BE49-F238E27FC236}">
                <a16:creationId xmlns:a16="http://schemas.microsoft.com/office/drawing/2014/main" id="{48479DA6-544D-F919-CC60-7820C75BD54E}"/>
              </a:ext>
            </a:extLst>
          </p:cNvPr>
          <p:cNvSpPr txBox="1"/>
          <p:nvPr/>
        </p:nvSpPr>
        <p:spPr>
          <a:xfrm>
            <a:off x="6806963" y="11666671"/>
            <a:ext cx="3913645" cy="3816429"/>
          </a:xfrm>
          <a:prstGeom prst="rect">
            <a:avLst/>
          </a:prstGeom>
          <a:noFill/>
        </p:spPr>
        <p:txBody>
          <a:bodyPr wrap="square">
            <a:spAutoFit/>
          </a:bodyPr>
          <a:lstStyle/>
          <a:p>
            <a:pPr fontAlgn="base">
              <a:buNone/>
            </a:pPr>
            <a:r>
              <a:rPr lang="en-US" sz="2000" dirty="0"/>
              <a:t>- SPOKE Aggregates data from </a:t>
            </a:r>
            <a:r>
              <a:rPr lang="en-US" sz="2000" b="1" dirty="0"/>
              <a:t>41 specialized databases</a:t>
            </a:r>
            <a:r>
              <a:rPr lang="en-US" sz="2000" dirty="0"/>
              <a:t> across multiple biomedical domains. </a:t>
            </a:r>
          </a:p>
          <a:p>
            <a:pPr fontAlgn="base">
              <a:buNone/>
            </a:pPr>
            <a:endParaRPr lang="en-US" sz="1100" b="0" i="0" dirty="0">
              <a:solidFill>
                <a:srgbClr val="2A2A2A"/>
              </a:solidFill>
              <a:effectLst/>
              <a:latin typeface="Arial" panose="020B0604020202020204" pitchFamily="34" charset="0"/>
              <a:cs typeface="Arial" panose="020B0604020202020204" pitchFamily="34" charset="0"/>
            </a:endParaRPr>
          </a:p>
          <a:p>
            <a:pPr fontAlgn="base">
              <a:buNone/>
            </a:pPr>
            <a:r>
              <a:rPr lang="en-US" sz="2000" dirty="0"/>
              <a:t>- Data is structured into </a:t>
            </a:r>
            <a:r>
              <a:rPr lang="en-US" sz="2000" b="1" dirty="0"/>
              <a:t>33 node types</a:t>
            </a:r>
            <a:r>
              <a:rPr lang="en-US" sz="2000" dirty="0"/>
              <a:t> (e.g., genes, proteins, diseases, pathways) and </a:t>
            </a:r>
            <a:r>
              <a:rPr lang="en-US" sz="2000" b="1" dirty="0"/>
              <a:t>90 edge types</a:t>
            </a:r>
            <a:r>
              <a:rPr lang="en-US" sz="2000" dirty="0"/>
              <a:t> (relationships between nodes). </a:t>
            </a:r>
          </a:p>
          <a:p>
            <a:pPr fontAlgn="base">
              <a:buNone/>
            </a:pPr>
            <a:endParaRPr lang="en-US" sz="1100" b="0" i="0" dirty="0">
              <a:solidFill>
                <a:srgbClr val="2A2A2A"/>
              </a:solidFill>
              <a:effectLst/>
              <a:latin typeface="Arial" panose="020B0604020202020204" pitchFamily="34" charset="0"/>
              <a:cs typeface="Arial" panose="020B0604020202020204" pitchFamily="34" charset="0"/>
            </a:endParaRPr>
          </a:p>
          <a:p>
            <a:pPr fontAlgn="base"/>
            <a:r>
              <a:rPr lang="en-US" sz="2000" dirty="0"/>
              <a:t>- </a:t>
            </a:r>
            <a:r>
              <a:rPr lang="en-US" sz="2000" b="1" dirty="0"/>
              <a:t>Weekly</a:t>
            </a:r>
            <a:r>
              <a:rPr lang="en-US" sz="2000" dirty="0"/>
              <a:t> updates for most data types, with some static sources.</a:t>
            </a:r>
          </a:p>
          <a:p>
            <a:pPr fontAlgn="base">
              <a:buNone/>
            </a:pPr>
            <a:endParaRPr lang="en-US" sz="2000" b="0" i="0" dirty="0">
              <a:solidFill>
                <a:srgbClr val="2A2A2A"/>
              </a:solidFill>
              <a:effectLst/>
              <a:latin typeface="Arial" panose="020B0604020202020204" pitchFamily="34" charset="0"/>
              <a:cs typeface="Arial" panose="020B0604020202020204" pitchFamily="34" charset="0"/>
            </a:endParaRPr>
          </a:p>
        </p:txBody>
      </p:sp>
      <p:pic>
        <p:nvPicPr>
          <p:cNvPr id="50" name="Picture 49" descr="A diagram of a graph&#10;&#10;AI-generated content may be incorrect.">
            <a:extLst>
              <a:ext uri="{FF2B5EF4-FFF2-40B4-BE49-F238E27FC236}">
                <a16:creationId xmlns:a16="http://schemas.microsoft.com/office/drawing/2014/main" id="{27F72EDB-AC37-A0D9-BA35-486611CA7465}"/>
              </a:ext>
            </a:extLst>
          </p:cNvPr>
          <p:cNvPicPr>
            <a:picLocks noChangeAspect="1"/>
          </p:cNvPicPr>
          <p:nvPr/>
        </p:nvPicPr>
        <p:blipFill>
          <a:blip r:embed="rId7"/>
          <a:stretch>
            <a:fillRect/>
          </a:stretch>
        </p:blipFill>
        <p:spPr>
          <a:xfrm>
            <a:off x="22361326" y="13334692"/>
            <a:ext cx="8559393" cy="4617954"/>
          </a:xfrm>
          <a:prstGeom prst="rect">
            <a:avLst/>
          </a:prstGeom>
        </p:spPr>
      </p:pic>
      <p:sp>
        <p:nvSpPr>
          <p:cNvPr id="53" name="TextBox 52">
            <a:extLst>
              <a:ext uri="{FF2B5EF4-FFF2-40B4-BE49-F238E27FC236}">
                <a16:creationId xmlns:a16="http://schemas.microsoft.com/office/drawing/2014/main" id="{60539CAE-79AB-F6AC-3C2C-A916FC25A4B3}"/>
              </a:ext>
            </a:extLst>
          </p:cNvPr>
          <p:cNvSpPr txBox="1"/>
          <p:nvPr/>
        </p:nvSpPr>
        <p:spPr>
          <a:xfrm>
            <a:off x="6766321" y="15216426"/>
            <a:ext cx="4572000" cy="4878259"/>
          </a:xfrm>
          <a:prstGeom prst="rect">
            <a:avLst/>
          </a:prstGeom>
          <a:noFill/>
        </p:spPr>
        <p:txBody>
          <a:bodyPr wrap="square">
            <a:spAutoFit/>
          </a:bodyPr>
          <a:lstStyle/>
          <a:p>
            <a:pPr fontAlgn="base">
              <a:buNone/>
            </a:pPr>
            <a:r>
              <a:rPr lang="en-US" sz="2000" b="1" dirty="0"/>
              <a:t>Network Structure and Knowledge Graph Design</a:t>
            </a:r>
          </a:p>
          <a:p>
            <a:pPr fontAlgn="base">
              <a:buNone/>
            </a:pPr>
            <a:endParaRPr lang="en-US" sz="1100" b="1" dirty="0"/>
          </a:p>
          <a:p>
            <a:pPr fontAlgn="base">
              <a:buNone/>
            </a:pPr>
            <a:r>
              <a:rPr lang="en-US" sz="2000" b="1" dirty="0"/>
              <a:t>Heterogeneous Network:</a:t>
            </a:r>
            <a:r>
              <a:rPr lang="en-US" sz="2000" dirty="0"/>
              <a:t> Nodes represent different data types; edges define known relationships.</a:t>
            </a:r>
          </a:p>
          <a:p>
            <a:pPr fontAlgn="base">
              <a:buNone/>
            </a:pPr>
            <a:r>
              <a:rPr lang="en-US" sz="2000" b="1" dirty="0"/>
              <a:t>Hierarchical Organization:</a:t>
            </a:r>
            <a:r>
              <a:rPr lang="en-US" sz="2000" dirty="0"/>
              <a:t> Directed edges indicate </a:t>
            </a:r>
            <a:r>
              <a:rPr lang="en-US" sz="2000" b="1" dirty="0"/>
              <a:t>hierarchies</a:t>
            </a:r>
            <a:r>
              <a:rPr lang="en-US" sz="2000" dirty="0"/>
              <a:t> (e.g., disease subtypes, anatomical relationships).</a:t>
            </a:r>
          </a:p>
          <a:p>
            <a:pPr fontAlgn="base">
              <a:buNone/>
            </a:pPr>
            <a:r>
              <a:rPr lang="en-US" sz="2000" b="1" dirty="0"/>
              <a:t>Semantic and Functional Connectivity:</a:t>
            </a:r>
            <a:r>
              <a:rPr lang="en-US" sz="2000" dirty="0"/>
              <a:t> Identifies </a:t>
            </a:r>
            <a:r>
              <a:rPr lang="en-US" sz="2000" b="1" dirty="0"/>
              <a:t>unknown connections</a:t>
            </a:r>
            <a:r>
              <a:rPr lang="en-US" sz="2000" dirty="0"/>
              <a:t> by linking previously unrelated nodes through multi-step paths.</a:t>
            </a:r>
          </a:p>
          <a:p>
            <a:pPr fontAlgn="base">
              <a:buNone/>
            </a:pPr>
            <a:endParaRPr lang="en-US" sz="2000" b="0" i="0" dirty="0">
              <a:solidFill>
                <a:srgbClr val="2A2A2A"/>
              </a:solidFill>
              <a:effectLst/>
              <a:latin typeface="Arial" panose="020B0604020202020204" pitchFamily="34" charset="0"/>
              <a:cs typeface="Arial" panose="020B0604020202020204" pitchFamily="34" charset="0"/>
            </a:endParaRPr>
          </a:p>
        </p:txBody>
      </p:sp>
      <p:pic>
        <p:nvPicPr>
          <p:cNvPr id="60" name="Picture 59" descr="A diagram of a medical system&#10;&#10;AI-generated content may be incorrect.">
            <a:extLst>
              <a:ext uri="{FF2B5EF4-FFF2-40B4-BE49-F238E27FC236}">
                <a16:creationId xmlns:a16="http://schemas.microsoft.com/office/drawing/2014/main" id="{00169FB6-D20B-2750-268C-091908B9FCF8}"/>
              </a:ext>
            </a:extLst>
          </p:cNvPr>
          <p:cNvPicPr>
            <a:picLocks noChangeAspect="1"/>
          </p:cNvPicPr>
          <p:nvPr/>
        </p:nvPicPr>
        <p:blipFill>
          <a:blip r:embed="rId8"/>
          <a:stretch>
            <a:fillRect/>
          </a:stretch>
        </p:blipFill>
        <p:spPr>
          <a:xfrm>
            <a:off x="11703647" y="15145155"/>
            <a:ext cx="9908580" cy="7808880"/>
          </a:xfrm>
          <a:prstGeom prst="rect">
            <a:avLst/>
          </a:prstGeom>
        </p:spPr>
      </p:pic>
      <p:sp>
        <p:nvSpPr>
          <p:cNvPr id="2" name="TextBox 1">
            <a:extLst>
              <a:ext uri="{FF2B5EF4-FFF2-40B4-BE49-F238E27FC236}">
                <a16:creationId xmlns:a16="http://schemas.microsoft.com/office/drawing/2014/main" id="{30FEF812-1ACE-20C1-19F5-03A3C5C8D192}"/>
              </a:ext>
            </a:extLst>
          </p:cNvPr>
          <p:cNvSpPr txBox="1"/>
          <p:nvPr/>
        </p:nvSpPr>
        <p:spPr>
          <a:xfrm>
            <a:off x="11594586" y="23014494"/>
            <a:ext cx="10106204" cy="1395510"/>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Figur</a:t>
            </a:r>
            <a:r>
              <a:rPr lang="en-US" sz="2000" b="1" dirty="0">
                <a:latin typeface="Arial" panose="020B0604020202020204" pitchFamily="34" charset="0"/>
                <a:ea typeface="Times New Roman" panose="02020603050405020304" pitchFamily="18" charset="0"/>
                <a:cs typeface="Arial" panose="020B0604020202020204" pitchFamily="34" charset="0"/>
              </a:rPr>
              <a:t>e 2. </a:t>
            </a:r>
            <a:r>
              <a:rPr lang="en-US" sz="2000" b="1" dirty="0"/>
              <a:t>Overview of SPOKE's infrastructure and applications. </a:t>
            </a:r>
            <a:r>
              <a:rPr lang="en-US" sz="2000" dirty="0"/>
              <a:t>The infrastructure integrates UCSF Versa with large language models (LLMs) and a web interface. Key applications include microbiome research, drug repurposing, genetics, social determinants of health (</a:t>
            </a:r>
            <a:r>
              <a:rPr lang="en-US" sz="2000" dirty="0" err="1"/>
              <a:t>SDoH</a:t>
            </a:r>
            <a:r>
              <a:rPr lang="en-US" sz="2000" dirty="0"/>
              <a:t>), precision medicine (</a:t>
            </a:r>
            <a:r>
              <a:rPr lang="en-US" sz="2000" dirty="0" err="1"/>
              <a:t>Px</a:t>
            </a:r>
            <a:r>
              <a:rPr lang="en-US" sz="2000" dirty="0"/>
              <a:t>/Dx), and drug discovery.</a:t>
            </a:r>
            <a:endParaRPr lang="en-US" sz="2000" i="0" dirty="0">
              <a:solidFill>
                <a:srgbClr val="000000"/>
              </a:solidFill>
              <a:effectLst/>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9B9CB5F-F9FE-FA22-DFC5-9233A62E1EBF}"/>
              </a:ext>
            </a:extLst>
          </p:cNvPr>
          <p:cNvSpPr txBox="1"/>
          <p:nvPr/>
        </p:nvSpPr>
        <p:spPr>
          <a:xfrm>
            <a:off x="22103457" y="11556857"/>
            <a:ext cx="10106204" cy="1724831"/>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Figur</a:t>
            </a:r>
            <a:r>
              <a:rPr lang="en-US" sz="2000" b="1" dirty="0">
                <a:latin typeface="Arial" panose="020B0604020202020204" pitchFamily="34" charset="0"/>
                <a:ea typeface="Times New Roman" panose="02020603050405020304" pitchFamily="18" charset="0"/>
                <a:cs typeface="Arial" panose="020B0604020202020204" pitchFamily="34" charset="0"/>
              </a:rPr>
              <a:t>e 3. </a:t>
            </a:r>
            <a:r>
              <a:rPr lang="en-US" sz="2000" b="1" dirty="0"/>
              <a:t>Integrating electronic health record (EHR) data into SPOKE for precision medicine</a:t>
            </a:r>
            <a:r>
              <a:rPr lang="en-US" sz="2000" b="1" dirty="0">
                <a:latin typeface="Arial" panose="020B0604020202020204" pitchFamily="34" charset="0"/>
                <a:ea typeface="Times New Roman" panose="02020603050405020304" pitchFamily="18" charset="0"/>
                <a:cs typeface="Arial" panose="020B0604020202020204" pitchFamily="34" charset="0"/>
              </a:rPr>
              <a:t>. </a:t>
            </a:r>
            <a:r>
              <a:rPr lang="en-US" sz="2000" dirty="0"/>
              <a:t>Multi-modal patient data (e.g., genotype, lab tests, diagnoses, medications, microbes) is embedded into the SPOKE knowledge graph, enabling network-based patient representations. These embeddings facilitate personalized disease progression prediction, subtyping, and diagnostics, supporting data-driven precision medicine.</a:t>
            </a:r>
            <a:endParaRPr lang="en-US" sz="2000" i="0" dirty="0">
              <a:solidFill>
                <a:srgbClr val="000000"/>
              </a:solidFill>
              <a:effectLst/>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8FB908F-0317-2816-1CA7-7E7CAB93D91D}"/>
              </a:ext>
            </a:extLst>
          </p:cNvPr>
          <p:cNvSpPr txBox="1"/>
          <p:nvPr/>
        </p:nvSpPr>
        <p:spPr>
          <a:xfrm>
            <a:off x="22303123" y="18200118"/>
            <a:ext cx="10106204" cy="2056973"/>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Figur</a:t>
            </a:r>
            <a:r>
              <a:rPr lang="en-US" sz="2000" b="1" dirty="0">
                <a:latin typeface="Arial" panose="020B0604020202020204" pitchFamily="34" charset="0"/>
                <a:ea typeface="Times New Roman" panose="02020603050405020304" pitchFamily="18" charset="0"/>
                <a:cs typeface="Arial" panose="020B0604020202020204" pitchFamily="34" charset="0"/>
              </a:rPr>
              <a:t>e 4. </a:t>
            </a:r>
            <a:r>
              <a:rPr lang="en-US" sz="2000" b="1" dirty="0"/>
              <a:t>Integration of SPOKE with a large language model (LLM) using a retrieval-augmented generation (RAG) system. </a:t>
            </a:r>
            <a:r>
              <a:rPr lang="en-US" sz="2000" dirty="0"/>
              <a:t>When a user queries a biomedical concept (e.g., "What genes are associated with Multiple Sclerosis?"), the system retrieves relevant subgraphs from SPOKE, providing structured contextual information to the LLM. The LLM then synthesizes an informed response based on graph-derived knowledge, enabling accurate and interpretable answers to biological and medical inquiries.</a:t>
            </a:r>
          </a:p>
        </p:txBody>
      </p:sp>
      <p:sp>
        <p:nvSpPr>
          <p:cNvPr id="6" name="TextBox 5">
            <a:extLst>
              <a:ext uri="{FF2B5EF4-FFF2-40B4-BE49-F238E27FC236}">
                <a16:creationId xmlns:a16="http://schemas.microsoft.com/office/drawing/2014/main" id="{05E9A8A0-4B9D-096C-EC6E-CF71A452D667}"/>
              </a:ext>
            </a:extLst>
          </p:cNvPr>
          <p:cNvSpPr txBox="1"/>
          <p:nvPr/>
        </p:nvSpPr>
        <p:spPr>
          <a:xfrm>
            <a:off x="26829862" y="22090871"/>
            <a:ext cx="5561628" cy="2386294"/>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Figur</a:t>
            </a:r>
            <a:r>
              <a:rPr lang="en-US" sz="2000" b="1" dirty="0">
                <a:latin typeface="Arial" panose="020B0604020202020204" pitchFamily="34" charset="0"/>
                <a:ea typeface="Times New Roman" panose="02020603050405020304" pitchFamily="18" charset="0"/>
                <a:cs typeface="Arial" panose="020B0604020202020204" pitchFamily="34" charset="0"/>
              </a:rPr>
              <a:t>e 5</a:t>
            </a:r>
            <a:r>
              <a:rPr lang="en-US" sz="2000" dirty="0"/>
              <a:t>. </a:t>
            </a:r>
            <a:r>
              <a:rPr lang="en-US" sz="2000" b="1" dirty="0"/>
              <a:t>Growth in SPOKE's popularity over time.</a:t>
            </a:r>
            <a:r>
              <a:rPr lang="en-US" sz="2000" dirty="0"/>
              <a:t> The dark blue line represents the number of monthly visitors, showing an increasing trend with fluctuations. The green line represents cumulative visitors, indicating a steady rise in SPOKE’s user engagement and adoption since its inception.</a:t>
            </a:r>
          </a:p>
        </p:txBody>
      </p:sp>
      <p:sp>
        <p:nvSpPr>
          <p:cNvPr id="10" name="TextBox 9">
            <a:extLst>
              <a:ext uri="{FF2B5EF4-FFF2-40B4-BE49-F238E27FC236}">
                <a16:creationId xmlns:a16="http://schemas.microsoft.com/office/drawing/2014/main" id="{5D383503-4DCC-7690-7907-AECF6B0BABB6}"/>
              </a:ext>
            </a:extLst>
          </p:cNvPr>
          <p:cNvSpPr txBox="1"/>
          <p:nvPr/>
        </p:nvSpPr>
        <p:spPr>
          <a:xfrm>
            <a:off x="26845360" y="20303307"/>
            <a:ext cx="5561628" cy="1727652"/>
          </a:xfrm>
          <a:prstGeom prst="rect">
            <a:avLst/>
          </a:prstGeom>
          <a:noFill/>
        </p:spPr>
        <p:txBody>
          <a:bodyPr wrap="square">
            <a:spAutoFit/>
          </a:bodyPr>
          <a:lstStyle/>
          <a:p>
            <a:pPr algn="just">
              <a:lnSpc>
                <a:spcPct val="107000"/>
              </a:lnSpc>
              <a:spcAft>
                <a:spcPts val="752"/>
              </a:spcAft>
            </a:pPr>
            <a:r>
              <a:rPr lang="en-US" sz="2000" b="1" dirty="0">
                <a:effectLst/>
                <a:latin typeface="Arial" panose="020B0604020202020204" pitchFamily="34" charset="0"/>
                <a:ea typeface="Times New Roman" panose="02020603050405020304" pitchFamily="18" charset="0"/>
                <a:cs typeface="Arial" panose="020B0604020202020204" pitchFamily="34" charset="0"/>
              </a:rPr>
              <a:t>Other Applications: </a:t>
            </a:r>
            <a:r>
              <a:rPr lang="en-US" sz="2000" dirty="0"/>
              <a:t>A subnetwork of SPOKE has been adapted into a pathway analysis tool, enabling the interpretation of omics data (transcriptomics, metabolomics, proteomics) to uncover molecular biology insights.</a:t>
            </a:r>
          </a:p>
        </p:txBody>
      </p:sp>
      <p:pic>
        <p:nvPicPr>
          <p:cNvPr id="13" name="Picture 12" descr="A qr code on a white background&#10;&#10;AI-generated content may be incorrect.">
            <a:extLst>
              <a:ext uri="{FF2B5EF4-FFF2-40B4-BE49-F238E27FC236}">
                <a16:creationId xmlns:a16="http://schemas.microsoft.com/office/drawing/2014/main" id="{F3359B85-0BCE-1DF5-7128-D02F6D397350}"/>
              </a:ext>
            </a:extLst>
          </p:cNvPr>
          <p:cNvPicPr>
            <a:picLocks noChangeAspect="1"/>
          </p:cNvPicPr>
          <p:nvPr/>
        </p:nvPicPr>
        <p:blipFill>
          <a:blip r:embed="rId9"/>
          <a:stretch>
            <a:fillRect/>
          </a:stretch>
        </p:blipFill>
        <p:spPr>
          <a:xfrm>
            <a:off x="638611" y="1104947"/>
            <a:ext cx="2952558" cy="2948216"/>
          </a:xfrm>
          <a:prstGeom prst="rect">
            <a:avLst/>
          </a:prstGeom>
        </p:spPr>
      </p:pic>
    </p:spTree>
    <p:extLst>
      <p:ext uri="{BB962C8B-B14F-4D97-AF65-F5344CB8AC3E}">
        <p14:creationId xmlns:p14="http://schemas.microsoft.com/office/powerpoint/2010/main" val="297273532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2843</TotalTime>
  <Words>858</Words>
  <Application>Microsoft Macintosh PowerPoint</Application>
  <PresentationFormat>Custom</PresentationFormat>
  <Paragraphs>94</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Gu, Wanjun</dc:creator>
  <cp:lastModifiedBy>Gu, Wanjun</cp:lastModifiedBy>
  <cp:revision>18</cp:revision>
  <dcterms:created xsi:type="dcterms:W3CDTF">2024-10-30T18:49:56Z</dcterms:created>
  <dcterms:modified xsi:type="dcterms:W3CDTF">2025-03-14T17:59:02Z</dcterms:modified>
</cp:coreProperties>
</file>

<file path=docProps/thumbnail.jpeg>
</file>